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80" r:id="rId3"/>
  </p:sldMasterIdLst>
  <p:sldIdLst>
    <p:sldId id="278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1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4C805D-F0CF-4AFB-B9AE-784ED0EEBB54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CFD5D6-1884-42D8-895F-41A5E20CBFC5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49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E168E-F823-4C26-B3EE-45B8CEFD7FC2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E0D0D-7A16-4A4F-8727-880B14A68234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152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2082BA-A770-467D-A271-037EB2D65C10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7179B9-B1D5-4980-8EE8-916C839FC43B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412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2D05B-16F7-4C2A-B7CE-64045443971C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E5352-6DA2-4273-9FFE-2ABD3194B03C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65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3F3DF-27C5-49B9-B6B1-D50099080B01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304D9-27B0-4E76-8F15-072E803EB0A7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865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5058A-CE11-4217-AEF1-4A1F10873417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87877-1BE5-43B4-830E-D2A2612764C7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41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3A1709-1EAB-4360-8BF7-E4E88DC32A66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DDE8B3-432C-4CBB-866E-93F876D6E096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70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31F2-B23F-4C9E-877B-DCDF4EEDCCD3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2D883-BF8E-4158-89B7-9E02E2C59523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091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0BF20B-6502-48AC-AD1C-7A3F59A5FC65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0ACEEE-2FE0-411B-8B9C-B81A87187617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951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C27E0-60ED-435B-9E32-8F23C2926AD9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A59B3-CE31-4EA5-B743-9FFF857167EE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747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3FE4A-6707-48A2-9FE7-F96E88D43AFF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DBF6F-7BC6-4B1C-90FF-27D9E7E0457D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15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4C805D-F0CF-4AFB-B9AE-784ED0EEBB54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CFD5D6-1884-42D8-895F-41A5E20CBFC5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467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E168E-F823-4C26-B3EE-45B8CEFD7FC2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E0D0D-7A16-4A4F-8727-880B14A68234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047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2082BA-A770-467D-A271-037EB2D65C10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7179B9-B1D5-4980-8EE8-916C839FC43B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1393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2D05B-16F7-4C2A-B7CE-64045443971C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E5352-6DA2-4273-9FFE-2ABD3194B03C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595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3F3DF-27C5-49B9-B6B1-D50099080B01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304D9-27B0-4E76-8F15-072E803EB0A7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088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5058A-CE11-4217-AEF1-4A1F10873417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87877-1BE5-43B4-830E-D2A2612764C7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712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3A1709-1EAB-4360-8BF7-E4E88DC32A66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DDE8B3-432C-4CBB-866E-93F876D6E096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6636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31F2-B23F-4C9E-877B-DCDF4EEDCCD3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2D883-BF8E-4158-89B7-9E02E2C59523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754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0BF20B-6502-48AC-AD1C-7A3F59A5FC65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0ACEEE-2FE0-411B-8B9C-B81A87187617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1152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C27E0-60ED-435B-9E32-8F23C2926AD9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A59B3-CE31-4EA5-B743-9FFF857167EE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138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3FE4A-6707-48A2-9FE7-F96E88D43AFF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DBF6F-7BC6-4B1C-90FF-27D9E7E0457D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51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E6E85E8-36A5-4759-B26A-D670570A3C8D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E9A21B-7161-4B72-A5A7-C4EC88BFF7BB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85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90F155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FF0071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FF0071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FFE000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E6E85E8-36A5-4759-B26A-D670570A3C8D}" type="datetimeFigureOut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21.11.2015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E9A21B-7161-4B72-A5A7-C4EC88BFF7BB}" type="slidenum">
              <a:rPr lang="ru-RU">
                <a:solidFill>
                  <a:srgbClr val="D6ECFF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6EC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3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90F155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90F155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FF0071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FF0071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FFE000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16 октября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урок информатики в 4 классе</a:t>
            </a:r>
            <a:endParaRPr lang="ru-RU" b="1" dirty="0"/>
          </a:p>
        </p:txBody>
      </p:sp>
      <p:pic>
        <p:nvPicPr>
          <p:cNvPr id="4" name="Picture 2" descr="C:\Users\виндовс\Downloads\компьютер как систем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70" y="1600199"/>
            <a:ext cx="6475574" cy="523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14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kern="0" dirty="0">
                <a:solidFill>
                  <a:srgbClr val="891411"/>
                </a:solidFill>
                <a:latin typeface="Times New Roman"/>
              </a:rPr>
              <a:t>Актуализация знаний и </a:t>
            </a:r>
            <a:r>
              <a:rPr lang="ru-RU" sz="4000" b="1" kern="0" dirty="0" smtClean="0">
                <a:solidFill>
                  <a:srgbClr val="891411"/>
                </a:solidFill>
                <a:latin typeface="Times New Roman"/>
              </a:rPr>
              <a:t>умений</a:t>
            </a:r>
            <a:br>
              <a:rPr lang="ru-RU" sz="4000" b="1" kern="0" dirty="0" smtClean="0">
                <a:solidFill>
                  <a:srgbClr val="891411"/>
                </a:solidFill>
                <a:latin typeface="Times New Roman"/>
              </a:rPr>
            </a:br>
            <a:r>
              <a:rPr lang="ru-RU" sz="4000" b="1" kern="0" dirty="0" smtClean="0">
                <a:solidFill>
                  <a:srgbClr val="660033"/>
                </a:solidFill>
                <a:latin typeface="Times New Roman"/>
              </a:rPr>
              <a:t>продолжи предложения</a:t>
            </a:r>
            <a:endParaRPr lang="ru-RU" dirty="0">
              <a:solidFill>
                <a:srgbClr val="6600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34076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258763" fontAlgn="base">
              <a:spcBef>
                <a:spcPct val="20000"/>
              </a:spcBef>
              <a:spcAft>
                <a:spcPct val="0"/>
              </a:spcAft>
              <a:buClr>
                <a:srgbClr val="4F917E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400" kern="0" dirty="0" smtClean="0">
                <a:solidFill>
                  <a:srgbClr val="000000"/>
                </a:solidFill>
                <a:latin typeface="Arial"/>
              </a:rPr>
              <a:t>«Объект – это…»</a:t>
            </a:r>
            <a:endParaRPr lang="ru-RU" sz="24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956503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258763" fontAlgn="base">
              <a:spcBef>
                <a:spcPct val="20000"/>
              </a:spcBef>
              <a:spcAft>
                <a:spcPct val="0"/>
              </a:spcAft>
              <a:buClr>
                <a:srgbClr val="4F917E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400" kern="0" dirty="0" smtClean="0">
                <a:solidFill>
                  <a:srgbClr val="000000"/>
                </a:solidFill>
                <a:latin typeface="Arial"/>
              </a:rPr>
              <a:t>«Всякий объект имеет свойства, среди которых можно выделить…»?</a:t>
            </a:r>
            <a:endParaRPr lang="ru-RU" sz="24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9572" y="2787500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258763" fontAlgn="base">
              <a:spcBef>
                <a:spcPct val="20000"/>
              </a:spcBef>
              <a:spcAft>
                <a:spcPct val="0"/>
              </a:spcAft>
              <a:buClr>
                <a:srgbClr val="4F917E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400" kern="0" smtClean="0">
                <a:solidFill>
                  <a:srgbClr val="000000"/>
                </a:solidFill>
                <a:latin typeface="Arial"/>
              </a:rPr>
              <a:t>«Все 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объекты связаны друг </a:t>
            </a:r>
            <a:r>
              <a:rPr lang="ru-RU" sz="2400" kern="0">
                <a:solidFill>
                  <a:srgbClr val="000000"/>
                </a:solidFill>
                <a:latin typeface="Arial"/>
              </a:rPr>
              <a:t>с </a:t>
            </a:r>
            <a:r>
              <a:rPr lang="ru-RU" sz="2400" kern="0" smtClean="0">
                <a:solidFill>
                  <a:srgbClr val="000000"/>
                </a:solidFill>
                <a:latin typeface="Arial"/>
              </a:rPr>
              <a:t>другом…»</a:t>
            </a:r>
            <a:endParaRPr lang="ru-RU" sz="24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251709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Как называются отношения «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клавиатура→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компьютер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»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0674" y="4082706"/>
            <a:ext cx="7397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«мышка →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компьютер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90674" y="4544371"/>
            <a:ext cx="7721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«монитор →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rPr>
              <a:t>компьютер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»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3968" y="4958410"/>
            <a:ext cx="784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258763" algn="ctr" fontAlgn="base">
              <a:spcBef>
                <a:spcPct val="20000"/>
              </a:spcBef>
              <a:spcAft>
                <a:spcPct val="0"/>
              </a:spcAft>
              <a:buClr>
                <a:srgbClr val="4F917E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400" kern="0" dirty="0">
                <a:solidFill>
                  <a:srgbClr val="000000"/>
                </a:solidFill>
                <a:latin typeface="Arial"/>
              </a:rPr>
              <a:t>«процессор →</a:t>
            </a:r>
            <a:r>
              <a:rPr lang="ru-RU" sz="2400" b="1" kern="0" dirty="0">
                <a:solidFill>
                  <a:srgbClr val="FF0000"/>
                </a:solidFill>
                <a:latin typeface="Arial"/>
              </a:rPr>
              <a:t>компьютер</a:t>
            </a:r>
            <a:r>
              <a:rPr lang="ru-RU" sz="2400" kern="0" dirty="0">
                <a:solidFill>
                  <a:srgbClr val="000000"/>
                </a:solidFill>
                <a:latin typeface="Arial"/>
              </a:rPr>
              <a:t>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5702594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258763" fontAlgn="base">
              <a:spcBef>
                <a:spcPct val="20000"/>
              </a:spcBef>
              <a:spcAft>
                <a:spcPct val="0"/>
              </a:spcAft>
              <a:buClr>
                <a:srgbClr val="4F917E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400" b="1" kern="0" dirty="0">
                <a:solidFill>
                  <a:srgbClr val="660033"/>
                </a:solidFill>
                <a:latin typeface="Arial"/>
              </a:rPr>
              <a:t>Все устройства взаимосвязаны между собой и являются частями целого, имя которого …</a:t>
            </a:r>
          </a:p>
        </p:txBody>
      </p:sp>
    </p:spTree>
    <p:extLst>
      <p:ext uri="{BB962C8B-B14F-4D97-AF65-F5344CB8AC3E}">
        <p14:creationId xmlns:p14="http://schemas.microsoft.com/office/powerpoint/2010/main" val="357286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3588812"/>
            <a:ext cx="8229600" cy="1352356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компьютер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680939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Arial Black" pitchFamily="34" charset="0"/>
              </a:rPr>
              <a:t>как система</a:t>
            </a:r>
            <a:endParaRPr lang="ru-RU" sz="6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" name="Picture 9" descr="C:\Users\Наташа\AppData\Local\Microsoft\Windows\Temporary Internet Files\Content.IE5\G4NNYXOW\MCj0432646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0277"/>
            <a:ext cx="4968552" cy="3408535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34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marL="342900" lvl="0" indent="-342900" algn="l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 kern="0" dirty="0" smtClean="0">
                <a:solidFill>
                  <a:srgbClr val="891411"/>
                </a:solidFill>
                <a:latin typeface="Times New Roman"/>
              </a:rPr>
              <a:t>Целеполагание</a:t>
            </a:r>
            <a:br>
              <a:rPr lang="ru-RU" sz="4000" b="1" kern="0" dirty="0" smtClean="0">
                <a:solidFill>
                  <a:srgbClr val="891411"/>
                </a:solidFill>
                <a:latin typeface="Times New Roman"/>
              </a:rPr>
            </a:br>
            <a:r>
              <a:rPr lang="ru-RU" sz="4000" kern="0" dirty="0">
                <a:solidFill>
                  <a:srgbClr val="5A84D8"/>
                </a:solidFill>
                <a:latin typeface="Arial"/>
                <a:ea typeface="+mn-ea"/>
                <a:cs typeface="+mn-cs"/>
              </a:rPr>
              <a:t>Из чего же, из чего же, </a:t>
            </a:r>
            <a:br>
              <a:rPr lang="ru-RU" sz="4000" kern="0" dirty="0">
                <a:solidFill>
                  <a:srgbClr val="5A84D8"/>
                </a:solidFill>
                <a:latin typeface="Arial"/>
                <a:ea typeface="+mn-ea"/>
                <a:cs typeface="+mn-cs"/>
              </a:rPr>
            </a:br>
            <a:r>
              <a:rPr lang="ru-RU" sz="4000" kern="0" dirty="0">
                <a:solidFill>
                  <a:srgbClr val="5A84D8"/>
                </a:solidFill>
                <a:latin typeface="Arial"/>
                <a:ea typeface="+mn-ea"/>
                <a:cs typeface="+mn-cs"/>
              </a:rPr>
              <a:t>                 из чего же сделан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/>
          <a:lstStyle/>
          <a:p>
            <a:r>
              <a:rPr lang="ru-RU" dirty="0" smtClean="0"/>
              <a:t>Узнать, как устроен компьютер, из каких основных частей он состоит.</a:t>
            </a:r>
          </a:p>
          <a:p>
            <a:r>
              <a:rPr lang="ru-RU" dirty="0" smtClean="0"/>
              <a:t>Познакомиться с компьютерными программами и их назначением.</a:t>
            </a:r>
            <a:endParaRPr lang="ru-RU" dirty="0"/>
          </a:p>
        </p:txBody>
      </p:sp>
      <p:pic>
        <p:nvPicPr>
          <p:cNvPr id="9218" name="Picture 2" descr="C:\Users\виндовс\Downloads\компьютер как систем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880844"/>
            <a:ext cx="2348360" cy="190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85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индовс\Downloads\компьютер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74087"/>
            <a:ext cx="11929324" cy="85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10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Устройства ввода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виндовс\Downloads\клавиатур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71" y="1267111"/>
            <a:ext cx="4082918" cy="149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4317" y="1303085"/>
            <a:ext cx="28904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клавиатура</a:t>
            </a:r>
            <a:endParaRPr lang="ru-RU" dirty="0"/>
          </a:p>
        </p:txBody>
      </p:sp>
      <p:pic>
        <p:nvPicPr>
          <p:cNvPr id="2051" name="Picture 3" descr="C:\Users\виндовс\Downloads\микрофо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11" y="2924944"/>
            <a:ext cx="2150740" cy="228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1800" y="2779440"/>
            <a:ext cx="26789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микрофон</a:t>
            </a:r>
            <a:endParaRPr lang="ru-RU" dirty="0"/>
          </a:p>
        </p:txBody>
      </p:sp>
      <p:pic>
        <p:nvPicPr>
          <p:cNvPr id="2052" name="Picture 4" descr="C:\Users\виндовс\Downloads\скане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348880"/>
            <a:ext cx="2985120" cy="209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88224" y="4653136"/>
            <a:ext cx="18258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сканер</a:t>
            </a:r>
            <a:endParaRPr lang="ru-RU" dirty="0"/>
          </a:p>
        </p:txBody>
      </p:sp>
      <p:pic>
        <p:nvPicPr>
          <p:cNvPr id="5122" name="Picture 2" descr="C:\Users\виндовс\Downloads\цифр видеокамера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280" y="4297748"/>
            <a:ext cx="1884848" cy="256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5411450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Цифровая видеокамера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26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Устройства вывода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виндовс\Downloads\монитор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2160241" cy="228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1800" y="1643168"/>
            <a:ext cx="22766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монитор</a:t>
            </a:r>
            <a:endParaRPr lang="ru-RU" dirty="0"/>
          </a:p>
        </p:txBody>
      </p:sp>
      <p:pic>
        <p:nvPicPr>
          <p:cNvPr id="3076" name="Picture 4" descr="C:\Users\виндовс\Downloads\принте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739" y="1643168"/>
            <a:ext cx="3052874" cy="205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07904" y="2807879"/>
            <a:ext cx="21706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принтер</a:t>
            </a:r>
            <a:endParaRPr lang="ru-RU" dirty="0"/>
          </a:p>
        </p:txBody>
      </p:sp>
      <p:pic>
        <p:nvPicPr>
          <p:cNvPr id="3077" name="Picture 5" descr="C:\Users\виндовс\Downloads\колонк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3" y="4288662"/>
            <a:ext cx="2095985" cy="213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67745" y="4297299"/>
            <a:ext cx="21795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колонки</a:t>
            </a:r>
            <a:endParaRPr lang="ru-RU" dirty="0"/>
          </a:p>
        </p:txBody>
      </p:sp>
      <p:pic>
        <p:nvPicPr>
          <p:cNvPr id="3078" name="Picture 6" descr="C:\Users\виндовс\Downloads\наушник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573" y="4648573"/>
            <a:ext cx="2209427" cy="220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211960" y="5335366"/>
            <a:ext cx="25906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наушники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62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0033"/>
                </a:solidFill>
              </a:rPr>
              <a:t>Устройства хранения данных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индовс\Downloads\внутренняя памя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32502"/>
            <a:ext cx="4680520" cy="35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индовс\Downloads\внешняя памят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3163534"/>
            <a:ext cx="5076056" cy="369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0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Устройство обработки данных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виндовс\Downloads\процесс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5774412" cy="458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10217" y="6088559"/>
            <a:ext cx="27235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процессор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28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Манипулятор для управления экранными объектами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виндовс\Downloads\мышь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640" y="2060848"/>
            <a:ext cx="3679552" cy="367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52342" y="6088559"/>
            <a:ext cx="16161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мышь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69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Системный блок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виндовс\Downloads\системный бло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95382"/>
            <a:ext cx="7416824" cy="55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35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Компьютер – это система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виндовс\Downloads\компьютер как систем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4806"/>
            <a:ext cx="6912768" cy="559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12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Компьютерные программы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Системные программы–</a:t>
            </a:r>
          </a:p>
          <a:p>
            <a:endParaRPr lang="ru-RU" dirty="0" smtClean="0"/>
          </a:p>
          <a:p>
            <a:r>
              <a:rPr lang="ru-RU" dirty="0" smtClean="0"/>
              <a:t>Инструментальные программы –</a:t>
            </a:r>
          </a:p>
          <a:p>
            <a:endParaRPr lang="ru-RU" dirty="0" smtClean="0"/>
          </a:p>
          <a:p>
            <a:r>
              <a:rPr lang="ru-RU" dirty="0" smtClean="0"/>
              <a:t>Прикладные программы -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17004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обеспечивают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работу компьютера и его взаимодействие с человеком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28387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ea typeface="+mj-ea"/>
                <a:cs typeface="+mj-cs"/>
              </a:rPr>
              <a:t>предназначены</a:t>
            </a:r>
          </a:p>
          <a:p>
            <a:r>
              <a:rPr lang="ru-RU" sz="2400" b="1" dirty="0" smtClean="0">
                <a:solidFill>
                  <a:srgbClr val="7030A0"/>
                </a:solidFill>
                <a:ea typeface="+mj-ea"/>
                <a:cs typeface="+mj-cs"/>
              </a:rPr>
              <a:t> </a:t>
            </a:r>
            <a:r>
              <a:rPr lang="ru-RU" sz="2400" b="1" dirty="0">
                <a:solidFill>
                  <a:srgbClr val="7030A0"/>
                </a:solidFill>
                <a:ea typeface="+mj-ea"/>
                <a:cs typeface="+mj-cs"/>
              </a:rPr>
              <a:t>для </a:t>
            </a:r>
            <a:r>
              <a:rPr lang="ru-RU" sz="2400" b="1" dirty="0" smtClean="0">
                <a:solidFill>
                  <a:srgbClr val="7030A0"/>
                </a:solidFill>
                <a:ea typeface="+mj-ea"/>
                <a:cs typeface="+mj-cs"/>
              </a:rPr>
              <a:t>создания</a:t>
            </a:r>
          </a:p>
          <a:p>
            <a:r>
              <a:rPr lang="ru-RU" sz="2400" b="1" dirty="0" smtClean="0">
                <a:solidFill>
                  <a:srgbClr val="7030A0"/>
                </a:solidFill>
                <a:ea typeface="+mj-ea"/>
                <a:cs typeface="+mj-cs"/>
              </a:rPr>
              <a:t> </a:t>
            </a:r>
            <a:r>
              <a:rPr lang="ru-RU" sz="2400" b="1" dirty="0">
                <a:solidFill>
                  <a:srgbClr val="7030A0"/>
                </a:solidFill>
                <a:ea typeface="+mj-ea"/>
                <a:cs typeface="+mj-cs"/>
              </a:rPr>
              <a:t>новых программ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398728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a typeface="+mj-ea"/>
                <a:cs typeface="+mj-cs"/>
              </a:rPr>
              <a:t>служат для решения задач пользователя: </a:t>
            </a:r>
            <a:endParaRPr lang="ru-RU" sz="2400" b="1" dirty="0" smtClean="0">
              <a:solidFill>
                <a:srgbClr val="C00000"/>
              </a:solidFill>
              <a:ea typeface="+mj-ea"/>
              <a:cs typeface="+mj-cs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ea typeface="+mj-ea"/>
                <a:cs typeface="+mj-cs"/>
              </a:rPr>
              <a:t>создания </a:t>
            </a:r>
            <a:r>
              <a:rPr lang="ru-RU" sz="2400" b="1" dirty="0">
                <a:solidFill>
                  <a:srgbClr val="C00000"/>
                </a:solidFill>
                <a:ea typeface="+mj-ea"/>
                <a:cs typeface="+mj-cs"/>
              </a:rPr>
              <a:t>текстов, </a:t>
            </a:r>
            <a:endParaRPr lang="ru-RU" sz="2400" b="1" dirty="0" smtClean="0">
              <a:solidFill>
                <a:srgbClr val="C00000"/>
              </a:solidFill>
              <a:ea typeface="+mj-ea"/>
              <a:cs typeface="+mj-cs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ea typeface="+mj-ea"/>
                <a:cs typeface="+mj-cs"/>
              </a:rPr>
              <a:t>рисунков</a:t>
            </a:r>
            <a:r>
              <a:rPr lang="ru-RU" sz="2400" b="1" dirty="0">
                <a:solidFill>
                  <a:srgbClr val="C00000"/>
                </a:solidFill>
                <a:ea typeface="+mj-ea"/>
                <a:cs typeface="+mj-cs"/>
              </a:rPr>
              <a:t>, таблиц и т.д.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21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Прикладные программы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виндовс\Downloads\текст ре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виндовс\Downloads\граф ре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72816"/>
            <a:ext cx="2010428" cy="222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виндовс\Downloads\муз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26172"/>
            <a:ext cx="1837556" cy="219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виндовс\Downloads\прогр каль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28918"/>
            <a:ext cx="2945904" cy="238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виндовс\Downloads\электр табл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317" y="4365104"/>
            <a:ext cx="322767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72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08" y="571480"/>
            <a:ext cx="492922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rgbClr val="1AB39F">
                        <a:shade val="20000"/>
                        <a:satMod val="200000"/>
                      </a:srgbClr>
                    </a:gs>
                    <a:gs pos="78000">
                      <a:srgbClr val="1AB39F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1AB39F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Домашнее задание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5813" y="1928813"/>
            <a:ext cx="7858125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с.44-45.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 выбору:</a:t>
            </a:r>
          </a:p>
          <a:p>
            <a:pPr marL="457200" indent="-457200">
              <a:defRPr/>
            </a:pP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1)подготовить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сообщение о других известных вам программах;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defRPr/>
            </a:pP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2)найти информацию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об истории вычислительной техники .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3) опережающее задание: подготовить коллекцию носителей информации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0116" name="Picture 5" descr="C:\Users\KIRIL\Desktop\read-a-book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92696"/>
            <a:ext cx="2147689" cy="205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61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08" y="571480"/>
            <a:ext cx="492922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rgbClr val="1AB39F">
                        <a:shade val="20000"/>
                        <a:satMod val="200000"/>
                      </a:srgbClr>
                    </a:gs>
                    <a:gs pos="78000">
                      <a:srgbClr val="1AB39F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1AB39F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Мои успехи </a:t>
            </a:r>
          </a:p>
        </p:txBody>
      </p:sp>
      <p:sp>
        <p:nvSpPr>
          <p:cNvPr id="91139" name="TextBox 3"/>
          <p:cNvSpPr txBox="1">
            <a:spLocks noChangeArrowheads="1"/>
          </p:cNvSpPr>
          <p:nvPr/>
        </p:nvSpPr>
        <p:spPr bwMode="auto">
          <a:xfrm>
            <a:off x="1214438" y="1285875"/>
            <a:ext cx="6357937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prstClr val="black"/>
                </a:solidFill>
              </a:rPr>
              <a:t>Я  узнал ….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prstClr val="black"/>
                </a:solidFill>
              </a:rPr>
              <a:t>У меня получилось ….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prstClr val="black"/>
                </a:solidFill>
              </a:rPr>
              <a:t>Мне запомнилось …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prstClr val="black"/>
                </a:solidFill>
              </a:rPr>
              <a:t>Хочу узнать больше о…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91140" name="Picture 1" descr="C:\Documents and Settings\ОЛЯ\Рабочий стол\уче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500188"/>
            <a:ext cx="1928813" cy="334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20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спект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215</Words>
  <Application>Microsoft Office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Тема Office</vt:lpstr>
      <vt:lpstr>Аспект</vt:lpstr>
      <vt:lpstr>1_Аспект</vt:lpstr>
      <vt:lpstr>16 октября урок информатики в 4 классе</vt:lpstr>
      <vt:lpstr>Актуализация знаний и умений продолжи предложения</vt:lpstr>
      <vt:lpstr>компьютер</vt:lpstr>
      <vt:lpstr>Целеполагание Из чего же, из чего же,                   из чего же сделан</vt:lpstr>
      <vt:lpstr>Презентация PowerPoint</vt:lpstr>
      <vt:lpstr>Устройства ввода</vt:lpstr>
      <vt:lpstr>Устройства вывода</vt:lpstr>
      <vt:lpstr>Устройства хранения данных</vt:lpstr>
      <vt:lpstr>Устройство обработки данных</vt:lpstr>
      <vt:lpstr>Манипулятор для управления экранными объектами</vt:lpstr>
      <vt:lpstr>Системный блок</vt:lpstr>
      <vt:lpstr>Компьютер – это система</vt:lpstr>
      <vt:lpstr>Компьютерные программы</vt:lpstr>
      <vt:lpstr>Прикладные программы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Актуализация знаний и умений</dc:title>
  <dc:creator>виндовс</dc:creator>
  <cp:lastModifiedBy>виндовс</cp:lastModifiedBy>
  <cp:revision>28</cp:revision>
  <dcterms:created xsi:type="dcterms:W3CDTF">2015-10-07T08:48:01Z</dcterms:created>
  <dcterms:modified xsi:type="dcterms:W3CDTF">2015-11-21T10:36:02Z</dcterms:modified>
</cp:coreProperties>
</file>